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14" r:id="rId4"/>
    <p:sldId id="324" r:id="rId5"/>
    <p:sldId id="325" r:id="rId6"/>
    <p:sldId id="318" r:id="rId7"/>
    <p:sldId id="389" r:id="rId8"/>
    <p:sldId id="386" r:id="rId9"/>
    <p:sldId id="387" r:id="rId10"/>
    <p:sldId id="328" r:id="rId11"/>
    <p:sldId id="320" r:id="rId12"/>
    <p:sldId id="344" r:id="rId13"/>
    <p:sldId id="340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71" userDrawn="1">
          <p15:clr>
            <a:srgbClr val="A4A3A4"/>
          </p15:clr>
        </p15:guide>
        <p15:guide id="3" pos="1530" userDrawn="1">
          <p15:clr>
            <a:srgbClr val="A4A3A4"/>
          </p15:clr>
        </p15:guide>
        <p15:guide id="4" pos="2562" userDrawn="1">
          <p15:clr>
            <a:srgbClr val="A4A3A4"/>
          </p15:clr>
        </p15:guide>
        <p15:guide id="5" pos="2721" userDrawn="1">
          <p15:clr>
            <a:srgbClr val="A4A3A4"/>
          </p15:clr>
        </p15:guide>
        <p15:guide id="6" pos="3753" userDrawn="1">
          <p15:clr>
            <a:srgbClr val="A4A3A4"/>
          </p15:clr>
        </p15:guide>
        <p15:guide id="7" pos="3911" userDrawn="1">
          <p15:clr>
            <a:srgbClr val="A4A3A4"/>
          </p15:clr>
        </p15:guide>
        <p15:guide id="8" pos="4943" userDrawn="1">
          <p15:clr>
            <a:srgbClr val="A4A3A4"/>
          </p15:clr>
        </p15:guide>
        <p15:guide id="9" pos="5102" userDrawn="1">
          <p15:clr>
            <a:srgbClr val="A4A3A4"/>
          </p15:clr>
        </p15:guide>
        <p15:guide id="10" pos="6134" userDrawn="1">
          <p15:clr>
            <a:srgbClr val="A4A3A4"/>
          </p15:clr>
        </p15:guide>
        <p15:guide id="11" pos="6292" userDrawn="1">
          <p15:clr>
            <a:srgbClr val="A4A3A4"/>
          </p15:clr>
        </p15:guide>
        <p15:guide id="13" orient="horz" pos="346" userDrawn="1">
          <p15:clr>
            <a:srgbClr val="A4A3A4"/>
          </p15:clr>
        </p15:guide>
        <p15:guide id="14" orient="horz" pos="1661" userDrawn="1">
          <p15:clr>
            <a:srgbClr val="A4A3A4"/>
          </p15:clr>
        </p15:guide>
        <p15:guide id="15" orient="horz" pos="1797" userDrawn="1">
          <p15:clr>
            <a:srgbClr val="A4A3A4"/>
          </p15:clr>
        </p15:guide>
        <p15:guide id="16" orient="horz" pos="2863" userDrawn="1">
          <p15:clr>
            <a:srgbClr val="A4A3A4"/>
          </p15:clr>
        </p15:guide>
        <p15:guide id="17" orient="horz" pos="2931" userDrawn="1">
          <p15:clr>
            <a:srgbClr val="A4A3A4"/>
          </p15:clr>
        </p15:guide>
        <p15:guide id="18" orient="horz" pos="3476" userDrawn="1">
          <p15:clr>
            <a:srgbClr val="A4A3A4"/>
          </p15:clr>
        </p15:guide>
        <p15:guide id="19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CBE"/>
    <a:srgbClr val="00A4DE"/>
    <a:srgbClr val="00AAE6"/>
    <a:srgbClr val="2BA9E0"/>
    <a:srgbClr val="0066FF"/>
    <a:srgbClr val="3399FF"/>
    <a:srgbClr val="0099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54758" autoAdjust="0"/>
  </p:normalViewPr>
  <p:slideViewPr>
    <p:cSldViewPr snapToGrid="0">
      <p:cViewPr varScale="1">
        <p:scale>
          <a:sx n="58" d="100"/>
          <a:sy n="58" d="100"/>
        </p:scale>
        <p:origin x="1656" y="60"/>
      </p:cViewPr>
      <p:guideLst>
        <p:guide pos="1371"/>
        <p:guide pos="1530"/>
        <p:guide pos="2562"/>
        <p:guide pos="2721"/>
        <p:guide pos="3753"/>
        <p:guide pos="3911"/>
        <p:guide pos="4943"/>
        <p:guide pos="5102"/>
        <p:guide pos="6134"/>
        <p:guide pos="6292"/>
        <p:guide orient="horz" pos="346"/>
        <p:guide orient="horz" pos="1661"/>
        <p:guide orient="horz" pos="1797"/>
        <p:guide orient="horz" pos="2863"/>
        <p:guide orient="horz" pos="2931"/>
        <p:guide orient="horz" pos="3476"/>
        <p:guide orient="horz" pos="39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3354" y="10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9999" y="853560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r>
              <a:rPr lang="en-GB" sz="700" dirty="0"/>
              <a:t>Title: Risk mitigation V-Con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0000" y="8679600"/>
            <a:ext cx="523889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pPr algn="l"/>
            <a:r>
              <a:rPr lang="en-GB" sz="700" dirty="0"/>
              <a:t>Date: 08 October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39999" y="882378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78890" y="86796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fld id="{FC83C17D-ADA0-48C8-B540-397E0E6257D4}" type="slidenum">
              <a:rPr lang="en-GB" sz="900" smtClean="0"/>
              <a:pPr/>
              <a:t>‹nr.›</a:t>
            </a:fld>
            <a:endParaRPr lang="en-GB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90" y="244800"/>
            <a:ext cx="2628000" cy="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574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0000" y="990601"/>
            <a:ext cx="5778000" cy="325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9998" y="4460400"/>
            <a:ext cx="5778891" cy="384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Header Placeholder 1"/>
          <p:cNvSpPr>
            <a:spLocks noGrp="1"/>
          </p:cNvSpPr>
          <p:nvPr>
            <p:ph type="hdr" sz="quarter"/>
          </p:nvPr>
        </p:nvSpPr>
        <p:spPr>
          <a:xfrm>
            <a:off x="539999" y="853560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r>
              <a:rPr lang="en-GB" sz="700" dirty="0"/>
              <a:t>Title: Risk mitigation V-Con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0000" y="8679600"/>
            <a:ext cx="523889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pPr algn="l"/>
            <a:r>
              <a:rPr lang="en-GB" sz="700" dirty="0"/>
              <a:t>Date: 08 October 2015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539999" y="882378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en-GB" sz="7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778890" y="86796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fld id="{FC83C17D-ADA0-48C8-B540-397E0E6257D4}" type="slidenum">
              <a:rPr lang="en-GB" sz="900" smtClean="0"/>
              <a:pPr/>
              <a:t>‹nr.›</a:t>
            </a:fld>
            <a:endParaRPr lang="en-GB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90" y="244800"/>
            <a:ext cx="2628000" cy="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069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8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C17D-ADA0-48C8-B540-397E0E6257D4}" type="slidenum">
              <a:rPr lang="en-US" sz="900" smtClean="0"/>
              <a:pPr/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211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noProof="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11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2648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noProof="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12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9008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13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1291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Dick Grotholt   PM Arcadis</a:t>
            </a:r>
          </a:p>
          <a:p>
            <a:r>
              <a:rPr lang="nl-NL" dirty="0" smtClean="0"/>
              <a:t>Nic Roest director </a:t>
            </a:r>
            <a:r>
              <a:rPr lang="nl-NL" dirty="0" err="1" smtClean="0"/>
              <a:t>semantic</a:t>
            </a:r>
            <a:r>
              <a:rPr lang="nl-NL" dirty="0" smtClean="0"/>
              <a:t> consultancy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8548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Semmtech</a:t>
            </a:r>
            <a:r>
              <a:rPr lang="nl-NL" baseline="0" dirty="0"/>
              <a:t> is </a:t>
            </a:r>
            <a:r>
              <a:rPr lang="nl-NL" baseline="0" dirty="0" smtClean="0"/>
              <a:t>the </a:t>
            </a:r>
            <a:r>
              <a:rPr lang="nl-NL" baseline="0" dirty="0" err="1" smtClean="0"/>
              <a:t>main</a:t>
            </a:r>
            <a:r>
              <a:rPr lang="nl-NL" baseline="0" dirty="0" smtClean="0"/>
              <a:t> subcontractor </a:t>
            </a:r>
            <a:r>
              <a:rPr lang="nl-NL" baseline="0" dirty="0"/>
              <a:t>of </a:t>
            </a:r>
            <a:r>
              <a:rPr lang="nl-NL" baseline="0" dirty="0" smtClean="0"/>
              <a:t>Arcadis in V-Con</a:t>
            </a:r>
            <a:endParaRPr lang="nl-NL" baseline="0" dirty="0"/>
          </a:p>
          <a:p>
            <a:r>
              <a:rPr lang="nl-NL" baseline="0" dirty="0"/>
              <a:t>Semmtech is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innovative</a:t>
            </a:r>
            <a:r>
              <a:rPr lang="nl-NL" baseline="0" dirty="0"/>
              <a:t>, </a:t>
            </a:r>
            <a:r>
              <a:rPr lang="nl-NL" baseline="0" dirty="0" smtClean="0"/>
              <a:t>medium-</a:t>
            </a:r>
            <a:r>
              <a:rPr lang="nl-NL" baseline="0" dirty="0" err="1" smtClean="0"/>
              <a:t>sized</a:t>
            </a:r>
            <a:r>
              <a:rPr lang="nl-NL" baseline="0" dirty="0" smtClean="0"/>
              <a:t> ICT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/>
              <a:t>consultancy </a:t>
            </a:r>
            <a:r>
              <a:rPr lang="nl-NL" baseline="0" dirty="0" err="1"/>
              <a:t>firm</a:t>
            </a:r>
            <a:endParaRPr lang="nl-NL" baseline="0" dirty="0"/>
          </a:p>
          <a:p>
            <a:r>
              <a:rPr lang="nl-NL" baseline="0" dirty="0"/>
              <a:t>Focus is on </a:t>
            </a:r>
            <a:r>
              <a:rPr lang="nl-NL" baseline="0" dirty="0" err="1"/>
              <a:t>developing</a:t>
            </a:r>
            <a:r>
              <a:rPr lang="nl-NL" baseline="0" dirty="0"/>
              <a:t>, </a:t>
            </a:r>
            <a:r>
              <a:rPr lang="nl-NL" baseline="0" dirty="0" err="1" smtClean="0"/>
              <a:t>implementing</a:t>
            </a:r>
            <a:r>
              <a:rPr lang="nl-NL" baseline="0" dirty="0" smtClean="0"/>
              <a:t> ICT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/>
              <a:t>on </a:t>
            </a:r>
            <a:r>
              <a:rPr lang="nl-NL" baseline="0" dirty="0" err="1"/>
              <a:t>semantic</a:t>
            </a:r>
            <a:r>
              <a:rPr lang="nl-NL" baseline="0" dirty="0"/>
              <a:t> </a:t>
            </a:r>
            <a:r>
              <a:rPr lang="nl-NL" baseline="0" dirty="0" err="1"/>
              <a:t>modeling</a:t>
            </a:r>
            <a:r>
              <a:rPr lang="nl-NL" baseline="0" dirty="0"/>
              <a:t> </a:t>
            </a:r>
            <a:r>
              <a:rPr lang="nl-NL" baseline="0" dirty="0" err="1"/>
              <a:t>techniques</a:t>
            </a:r>
            <a:r>
              <a:rPr lang="nl-NL" baseline="0" dirty="0"/>
              <a:t> </a:t>
            </a:r>
            <a:endParaRPr lang="nl-NL" baseline="0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9267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strong foundation in </a:t>
            </a:r>
            <a:r>
              <a:rPr lang="nl-NL" baseline="0" noProof="0" dirty="0"/>
              <a:t>ISO15288 </a:t>
            </a:r>
            <a:r>
              <a:rPr lang="nl-NL" baseline="0" noProof="0" dirty="0" err="1" smtClean="0"/>
              <a:t>processes</a:t>
            </a:r>
            <a:r>
              <a:rPr lang="nl-NL" baseline="0" noProof="0" dirty="0" smtClean="0"/>
              <a:t> </a:t>
            </a:r>
            <a:r>
              <a:rPr lang="nl-NL" baseline="0" noProof="0" dirty="0" err="1" smtClean="0"/>
              <a:t>and</a:t>
            </a:r>
            <a:r>
              <a:rPr lang="nl-NL" baseline="0" noProof="0" dirty="0" smtClean="0"/>
              <a:t> </a:t>
            </a:r>
            <a:r>
              <a:rPr lang="nl-NL" baseline="0" noProof="0" dirty="0"/>
              <a:t>ISO15926 </a:t>
            </a:r>
            <a:r>
              <a:rPr lang="nl-NL" baseline="0" noProof="0" dirty="0" smtClean="0"/>
              <a:t>information-</a:t>
            </a:r>
            <a:r>
              <a:rPr lang="nl-NL" baseline="0" noProof="0" dirty="0" err="1" smtClean="0"/>
              <a:t>vocabulary</a:t>
            </a:r>
            <a:endParaRPr lang="nl-NL" baseline="0" noProof="0" dirty="0" smtClean="0"/>
          </a:p>
          <a:p>
            <a:pPr>
              <a:buFontTx/>
              <a:buChar char="-"/>
            </a:pPr>
            <a:r>
              <a:rPr lang="nl-NL" baseline="0" noProof="0" dirty="0" err="1" smtClean="0"/>
              <a:t>own</a:t>
            </a:r>
            <a:r>
              <a:rPr lang="nl-NL" baseline="0" noProof="0" dirty="0" smtClean="0"/>
              <a:t> </a:t>
            </a:r>
            <a:r>
              <a:rPr lang="nl-NL" baseline="0" noProof="0" dirty="0"/>
              <a:t>information model </a:t>
            </a:r>
            <a:r>
              <a:rPr lang="nl-NL" baseline="0" noProof="0" dirty="0" err="1"/>
              <a:t>for</a:t>
            </a:r>
            <a:r>
              <a:rPr lang="nl-NL" baseline="0" noProof="0" dirty="0"/>
              <a:t> Systems Engineering, </a:t>
            </a:r>
            <a:r>
              <a:rPr lang="nl-NL" baseline="0" noProof="0" dirty="0" err="1"/>
              <a:t>called</a:t>
            </a:r>
            <a:r>
              <a:rPr lang="nl-NL" baseline="0" noProof="0" dirty="0"/>
              <a:t> </a:t>
            </a:r>
            <a:r>
              <a:rPr lang="nl-NL" baseline="0" noProof="0" dirty="0" err="1"/>
              <a:t>SEm</a:t>
            </a:r>
            <a:r>
              <a:rPr lang="nl-NL" baseline="0" noProof="0" dirty="0"/>
              <a:t>™</a:t>
            </a:r>
          </a:p>
          <a:p>
            <a:pPr>
              <a:buFontTx/>
              <a:buChar char="-"/>
            </a:pPr>
            <a:r>
              <a:rPr lang="nl-NL" baseline="0" noProof="0" dirty="0" err="1"/>
              <a:t>being</a:t>
            </a:r>
            <a:r>
              <a:rPr lang="nl-NL" baseline="0" noProof="0" dirty="0"/>
              <a:t> </a:t>
            </a:r>
            <a:r>
              <a:rPr lang="nl-NL" baseline="0" noProof="0" dirty="0" err="1"/>
              <a:t>used</a:t>
            </a:r>
            <a:r>
              <a:rPr lang="nl-NL" baseline="0" noProof="0" dirty="0"/>
              <a:t> as Enterprise solution / information model </a:t>
            </a:r>
            <a:r>
              <a:rPr lang="nl-NL" baseline="0" noProof="0" dirty="0" err="1"/>
              <a:t>by</a:t>
            </a:r>
            <a:r>
              <a:rPr lang="nl-NL" baseline="0" noProof="0" dirty="0"/>
              <a:t> large Engineering companies like Arcadis, as </a:t>
            </a:r>
            <a:r>
              <a:rPr lang="nl-NL" baseline="0" noProof="0" dirty="0" smtClean="0"/>
              <a:t>well as </a:t>
            </a:r>
            <a:r>
              <a:rPr lang="nl-NL" baseline="0" noProof="0" dirty="0"/>
              <a:t>large Construction companies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7445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err="1"/>
              <a:t>Already</a:t>
            </a:r>
            <a:r>
              <a:rPr lang="nl-NL" baseline="0" dirty="0"/>
              <a:t> &gt;6 </a:t>
            </a:r>
            <a:r>
              <a:rPr lang="nl-NL" baseline="0" dirty="0" err="1"/>
              <a:t>years</a:t>
            </a:r>
            <a:r>
              <a:rPr lang="nl-NL" baseline="0" dirty="0"/>
              <a:t> R&amp;D in </a:t>
            </a:r>
            <a:r>
              <a:rPr lang="nl-NL" baseline="0" dirty="0" err="1"/>
              <a:t>Semantic</a:t>
            </a:r>
            <a:r>
              <a:rPr lang="nl-NL" baseline="0" dirty="0"/>
              <a:t> </a:t>
            </a:r>
            <a:r>
              <a:rPr lang="nl-NL" baseline="0" dirty="0" smtClean="0"/>
              <a:t>Web-</a:t>
            </a:r>
            <a:r>
              <a:rPr lang="nl-NL" baseline="0" dirty="0" err="1" smtClean="0"/>
              <a:t>technology</a:t>
            </a:r>
            <a:endParaRPr lang="nl-NL" baseline="0" dirty="0" smtClean="0"/>
          </a:p>
          <a:p>
            <a:pPr>
              <a:buFontTx/>
              <a:buChar char="-"/>
            </a:pPr>
            <a:r>
              <a:rPr lang="nl-NL" baseline="0" dirty="0" err="1" smtClean="0"/>
              <a:t>Own</a:t>
            </a:r>
            <a:r>
              <a:rPr lang="nl-NL" baseline="0" dirty="0" smtClean="0"/>
              <a:t> </a:t>
            </a:r>
            <a:r>
              <a:rPr lang="nl-NL" baseline="0" dirty="0"/>
              <a:t>SEMMweb suite of </a:t>
            </a:r>
            <a:r>
              <a:rPr lang="nl-NL" baseline="0" dirty="0" err="1"/>
              <a:t>technology</a:t>
            </a:r>
            <a:r>
              <a:rPr lang="nl-NL" baseline="0" dirty="0"/>
              <a:t>: </a:t>
            </a:r>
            <a:r>
              <a:rPr lang="nl-NL" baseline="0" dirty="0" err="1"/>
              <a:t>publication</a:t>
            </a:r>
            <a:r>
              <a:rPr lang="nl-NL" baseline="0" dirty="0"/>
              <a:t> platform, editorial </a:t>
            </a:r>
            <a:r>
              <a:rPr lang="nl-NL" baseline="0" dirty="0" err="1" smtClean="0"/>
              <a:t>tooling</a:t>
            </a:r>
            <a:endParaRPr lang="nl-NL" baseline="0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5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9170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noProof="0" dirty="0"/>
              <a:t>BIM  - Building Information Model / Management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noProof="0" dirty="0"/>
              <a:t>MBSE – Model Based Systems engineering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noProof="0" dirty="0"/>
              <a:t>AIM – Asset Information Management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noProof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To us, BIM and MBSE and AIM are connected concepts!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noProof="0" dirty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noProof="0" dirty="0"/>
              <a:t>They all relate to information on assets relevant for Principal (NRA’s) and its contractors during the life cycle of any asset 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6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7710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noProof="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8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8266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noProof="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7137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39750" y="990600"/>
            <a:ext cx="5778500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z="700" smtClean="0"/>
              <a:t>Title: Risk mitigation V-Con</a:t>
            </a:r>
            <a:endParaRPr lang="en-GB" sz="7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en-GB" sz="700" smtClean="0"/>
              <a:t>Date: 08 October 2015</a:t>
            </a:r>
            <a:endParaRPr lang="en-GB" sz="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en-GB" sz="900" smtClean="0"/>
              <a:pPr/>
              <a:t>10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7385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1800000"/>
            <a:ext cx="12192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411" y="2277398"/>
            <a:ext cx="11087439" cy="5262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300"/>
              </a:spcAft>
              <a:defRPr sz="38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855595"/>
            <a:ext cx="9197975" cy="7201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</a:t>
            </a:r>
          </a:p>
        </p:txBody>
      </p:sp>
      <p:cxnSp>
        <p:nvCxnSpPr>
          <p:cNvPr id="13" name="Horizontal Line"/>
          <p:cNvCxnSpPr/>
          <p:nvPr userDrawn="1"/>
        </p:nvCxnSpPr>
        <p:spPr bwMode="white">
          <a:xfrm flipH="1">
            <a:off x="1" y="6015323"/>
            <a:ext cx="12192000" cy="0"/>
          </a:xfrm>
          <a:prstGeom prst="line">
            <a:avLst/>
          </a:prstGeom>
          <a:ln w="9525" cmpd="sng"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411" y="3759559"/>
            <a:ext cx="9198314" cy="276999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49" y="6408001"/>
            <a:ext cx="7307263" cy="1384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 bwMode="white">
          <a:xfrm>
            <a:off x="8136000" y="2898000"/>
            <a:ext cx="4057270" cy="3959352"/>
            <a:chOff x="5095875" y="2898648"/>
            <a:chExt cx="4057270" cy="3959352"/>
          </a:xfrm>
        </p:grpSpPr>
        <p:cxnSp>
          <p:nvCxnSpPr>
            <p:cNvPr id="14" name="Diagonal Line 2"/>
            <p:cNvCxnSpPr/>
            <p:nvPr userDrawn="1"/>
          </p:nvCxnSpPr>
          <p:spPr bwMode="white">
            <a:xfrm flipH="1">
              <a:off x="5095875" y="2898648"/>
              <a:ext cx="4057270" cy="3959352"/>
            </a:xfrm>
            <a:prstGeom prst="line">
              <a:avLst/>
            </a:prstGeom>
            <a:ln w="9525" cmpd="sng">
              <a:solidFill>
                <a:schemeClr val="bg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iagonal Line 1"/>
            <p:cNvCxnSpPr/>
            <p:nvPr userDrawn="1"/>
          </p:nvCxnSpPr>
          <p:spPr bwMode="white">
            <a:xfrm flipH="1">
              <a:off x="6794500" y="4445793"/>
              <a:ext cx="2349501" cy="2412207"/>
            </a:xfrm>
            <a:prstGeom prst="line">
              <a:avLst/>
            </a:prstGeom>
            <a:ln w="9525" cmpd="sng">
              <a:solidFill>
                <a:schemeClr val="bg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685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6620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067" y="1006476"/>
            <a:ext cx="3515782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7307261" cy="49859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7307263" cy="31601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730726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en-GB" dirty="0"/>
              <a:t>Add subtitle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412976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7307261" cy="49859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7307263" cy="31601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2" name="Group 1"/>
          <p:cNvGrpSpPr/>
          <p:nvPr userDrawn="1"/>
        </p:nvGrpSpPr>
        <p:grpSpPr bwMode="ltGray">
          <a:xfrm>
            <a:off x="8111067" y="2102136"/>
            <a:ext cx="3515782" cy="360000"/>
            <a:chOff x="6083300" y="2351692"/>
            <a:chExt cx="2520000" cy="360000"/>
          </a:xfrm>
        </p:grpSpPr>
        <p:sp>
          <p:nvSpPr>
            <p:cNvPr id="11" name="Snip Single Corner Rectangle 10"/>
            <p:cNvSpPr/>
            <p:nvPr userDrawn="1"/>
          </p:nvSpPr>
          <p:spPr bwMode="ltGray">
            <a:xfrm flipH="1">
              <a:off x="6083300" y="2351692"/>
              <a:ext cx="2520000" cy="360000"/>
            </a:xfrm>
            <a:prstGeom prst="snip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ight Triangle 11"/>
            <p:cNvSpPr/>
            <p:nvPr userDrawn="1"/>
          </p:nvSpPr>
          <p:spPr bwMode="ltGray">
            <a:xfrm flipH="1">
              <a:off x="6083300" y="2351692"/>
              <a:ext cx="129018" cy="180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ltGray">
          <a:xfrm>
            <a:off x="8111067" y="2360295"/>
            <a:ext cx="3515782" cy="716707"/>
          </a:xfrm>
          <a:solidFill>
            <a:schemeClr val="accent1"/>
          </a:solidFill>
        </p:spPr>
        <p:txBody>
          <a:bodyPr wrap="square" lIns="216000" rIns="216000" bIns="216000">
            <a:spAutoFit/>
          </a:bodyPr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7307262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en-GB" dirty="0"/>
              <a:t>Add subtitle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27738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06476"/>
            <a:ext cx="7307261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1" y="950208"/>
            <a:ext cx="3527424" cy="99719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2868998"/>
            <a:ext cx="3527425" cy="26491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988296"/>
            <a:ext cx="3527425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en-GB" dirty="0"/>
              <a:t>Add subtitle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69247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3142801"/>
            <a:ext cx="352742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1" y="2358000"/>
            <a:ext cx="11087098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9589" y="3142801"/>
            <a:ext cx="352742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8099425" y="3142801"/>
            <a:ext cx="352742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09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en-GB" dirty="0"/>
              <a:t>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Add 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417569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39750" y="1620000"/>
            <a:ext cx="11087100" cy="4696663"/>
          </a:xfrm>
          <a:prstGeom prst="snip1Rect">
            <a:avLst>
              <a:gd name="adj" fmla="val 6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200000" y="1928372"/>
            <a:ext cx="8758917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797250" y="396000"/>
            <a:ext cx="28296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39750" y="1620000"/>
            <a:ext cx="11087100" cy="4696663"/>
          </a:xfrm>
          <a:prstGeom prst="snip1Rect">
            <a:avLst>
              <a:gd name="adj" fmla="val 61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200000" y="1928372"/>
            <a:ext cx="8758917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797250" y="396000"/>
            <a:ext cx="28296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6334850" y="2029750"/>
            <a:ext cx="5292000" cy="3488400"/>
            <a:chOff x="2337" y="1166"/>
            <a:chExt cx="3011" cy="1984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337" y="1166"/>
              <a:ext cx="1621" cy="1557"/>
            </a:xfrm>
            <a:custGeom>
              <a:avLst/>
              <a:gdLst>
                <a:gd name="T0" fmla="*/ 415 w 685"/>
                <a:gd name="T1" fmla="*/ 240 h 657"/>
                <a:gd name="T2" fmla="*/ 376 w 685"/>
                <a:gd name="T3" fmla="*/ 280 h 657"/>
                <a:gd name="T4" fmla="*/ 356 w 685"/>
                <a:gd name="T5" fmla="*/ 300 h 657"/>
                <a:gd name="T6" fmla="*/ 353 w 685"/>
                <a:gd name="T7" fmla="*/ 328 h 657"/>
                <a:gd name="T8" fmla="*/ 309 w 685"/>
                <a:gd name="T9" fmla="*/ 328 h 657"/>
                <a:gd name="T10" fmla="*/ 309 w 685"/>
                <a:gd name="T11" fmla="*/ 317 h 657"/>
                <a:gd name="T12" fmla="*/ 316 w 685"/>
                <a:gd name="T13" fmla="*/ 281 h 657"/>
                <a:gd name="T14" fmla="*/ 344 w 685"/>
                <a:gd name="T15" fmla="*/ 250 h 657"/>
                <a:gd name="T16" fmla="*/ 370 w 685"/>
                <a:gd name="T17" fmla="*/ 227 h 657"/>
                <a:gd name="T18" fmla="*/ 376 w 685"/>
                <a:gd name="T19" fmla="*/ 208 h 657"/>
                <a:gd name="T20" fmla="*/ 365 w 685"/>
                <a:gd name="T21" fmla="*/ 184 h 657"/>
                <a:gd name="T22" fmla="*/ 334 w 685"/>
                <a:gd name="T23" fmla="*/ 174 h 657"/>
                <a:gd name="T24" fmla="*/ 303 w 685"/>
                <a:gd name="T25" fmla="*/ 184 h 657"/>
                <a:gd name="T26" fmla="*/ 286 w 685"/>
                <a:gd name="T27" fmla="*/ 217 h 657"/>
                <a:gd name="T28" fmla="*/ 241 w 685"/>
                <a:gd name="T29" fmla="*/ 211 h 657"/>
                <a:gd name="T30" fmla="*/ 267 w 685"/>
                <a:gd name="T31" fmla="*/ 158 h 657"/>
                <a:gd name="T32" fmla="*/ 332 w 685"/>
                <a:gd name="T33" fmla="*/ 137 h 657"/>
                <a:gd name="T34" fmla="*/ 399 w 685"/>
                <a:gd name="T35" fmla="*/ 159 h 657"/>
                <a:gd name="T36" fmla="*/ 424 w 685"/>
                <a:gd name="T37" fmla="*/ 210 h 657"/>
                <a:gd name="T38" fmla="*/ 415 w 685"/>
                <a:gd name="T39" fmla="*/ 240 h 657"/>
                <a:gd name="T40" fmla="*/ 358 w 685"/>
                <a:gd name="T41" fmla="*/ 394 h 657"/>
                <a:gd name="T42" fmla="*/ 309 w 685"/>
                <a:gd name="T43" fmla="*/ 394 h 657"/>
                <a:gd name="T44" fmla="*/ 309 w 685"/>
                <a:gd name="T45" fmla="*/ 345 h 657"/>
                <a:gd name="T46" fmla="*/ 358 w 685"/>
                <a:gd name="T47" fmla="*/ 345 h 657"/>
                <a:gd name="T48" fmla="*/ 358 w 685"/>
                <a:gd name="T49" fmla="*/ 394 h 657"/>
                <a:gd name="T50" fmla="*/ 584 w 685"/>
                <a:gd name="T51" fmla="*/ 82 h 657"/>
                <a:gd name="T52" fmla="*/ 343 w 685"/>
                <a:gd name="T53" fmla="*/ 0 h 657"/>
                <a:gd name="T54" fmla="*/ 101 w 685"/>
                <a:gd name="T55" fmla="*/ 82 h 657"/>
                <a:gd name="T56" fmla="*/ 0 w 685"/>
                <a:gd name="T57" fmla="*/ 283 h 657"/>
                <a:gd name="T58" fmla="*/ 101 w 685"/>
                <a:gd name="T59" fmla="*/ 484 h 657"/>
                <a:gd name="T60" fmla="*/ 343 w 685"/>
                <a:gd name="T61" fmla="*/ 565 h 657"/>
                <a:gd name="T62" fmla="*/ 411 w 685"/>
                <a:gd name="T63" fmla="*/ 560 h 657"/>
                <a:gd name="T64" fmla="*/ 497 w 685"/>
                <a:gd name="T65" fmla="*/ 653 h 657"/>
                <a:gd name="T66" fmla="*/ 507 w 685"/>
                <a:gd name="T67" fmla="*/ 657 h 657"/>
                <a:gd name="T68" fmla="*/ 512 w 685"/>
                <a:gd name="T69" fmla="*/ 657 h 657"/>
                <a:gd name="T70" fmla="*/ 521 w 685"/>
                <a:gd name="T71" fmla="*/ 644 h 657"/>
                <a:gd name="T72" fmla="*/ 521 w 685"/>
                <a:gd name="T73" fmla="*/ 524 h 657"/>
                <a:gd name="T74" fmla="*/ 584 w 685"/>
                <a:gd name="T75" fmla="*/ 484 h 657"/>
                <a:gd name="T76" fmla="*/ 685 w 685"/>
                <a:gd name="T77" fmla="*/ 283 h 657"/>
                <a:gd name="T78" fmla="*/ 584 w 685"/>
                <a:gd name="T79" fmla="*/ 8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657">
                  <a:moveTo>
                    <a:pt x="415" y="240"/>
                  </a:moveTo>
                  <a:cubicBezTo>
                    <a:pt x="409" y="250"/>
                    <a:pt x="396" y="263"/>
                    <a:pt x="376" y="280"/>
                  </a:cubicBezTo>
                  <a:cubicBezTo>
                    <a:pt x="365" y="288"/>
                    <a:pt x="359" y="295"/>
                    <a:pt x="356" y="300"/>
                  </a:cubicBezTo>
                  <a:cubicBezTo>
                    <a:pt x="354" y="306"/>
                    <a:pt x="353" y="315"/>
                    <a:pt x="353" y="328"/>
                  </a:cubicBezTo>
                  <a:cubicBezTo>
                    <a:pt x="309" y="328"/>
                    <a:pt x="309" y="328"/>
                    <a:pt x="309" y="328"/>
                  </a:cubicBezTo>
                  <a:cubicBezTo>
                    <a:pt x="309" y="322"/>
                    <a:pt x="309" y="318"/>
                    <a:pt x="309" y="317"/>
                  </a:cubicBezTo>
                  <a:cubicBezTo>
                    <a:pt x="309" y="302"/>
                    <a:pt x="311" y="291"/>
                    <a:pt x="316" y="281"/>
                  </a:cubicBezTo>
                  <a:cubicBezTo>
                    <a:pt x="320" y="272"/>
                    <a:pt x="330" y="262"/>
                    <a:pt x="344" y="250"/>
                  </a:cubicBezTo>
                  <a:cubicBezTo>
                    <a:pt x="358" y="238"/>
                    <a:pt x="367" y="231"/>
                    <a:pt x="370" y="227"/>
                  </a:cubicBezTo>
                  <a:cubicBezTo>
                    <a:pt x="374" y="222"/>
                    <a:pt x="376" y="215"/>
                    <a:pt x="376" y="208"/>
                  </a:cubicBezTo>
                  <a:cubicBezTo>
                    <a:pt x="376" y="199"/>
                    <a:pt x="372" y="191"/>
                    <a:pt x="365" y="184"/>
                  </a:cubicBezTo>
                  <a:cubicBezTo>
                    <a:pt x="357" y="177"/>
                    <a:pt x="347" y="174"/>
                    <a:pt x="334" y="174"/>
                  </a:cubicBezTo>
                  <a:cubicBezTo>
                    <a:pt x="322" y="174"/>
                    <a:pt x="311" y="177"/>
                    <a:pt x="303" y="184"/>
                  </a:cubicBezTo>
                  <a:cubicBezTo>
                    <a:pt x="295" y="192"/>
                    <a:pt x="289" y="202"/>
                    <a:pt x="286" y="217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42" y="190"/>
                    <a:pt x="251" y="173"/>
                    <a:pt x="267" y="158"/>
                  </a:cubicBezTo>
                  <a:cubicBezTo>
                    <a:pt x="284" y="144"/>
                    <a:pt x="305" y="137"/>
                    <a:pt x="332" y="137"/>
                  </a:cubicBezTo>
                  <a:cubicBezTo>
                    <a:pt x="360" y="137"/>
                    <a:pt x="382" y="144"/>
                    <a:pt x="399" y="159"/>
                  </a:cubicBezTo>
                  <a:cubicBezTo>
                    <a:pt x="416" y="173"/>
                    <a:pt x="424" y="190"/>
                    <a:pt x="424" y="210"/>
                  </a:cubicBezTo>
                  <a:cubicBezTo>
                    <a:pt x="424" y="221"/>
                    <a:pt x="421" y="231"/>
                    <a:pt x="415" y="240"/>
                  </a:cubicBezTo>
                  <a:moveTo>
                    <a:pt x="358" y="394"/>
                  </a:moveTo>
                  <a:cubicBezTo>
                    <a:pt x="309" y="394"/>
                    <a:pt x="309" y="394"/>
                    <a:pt x="309" y="394"/>
                  </a:cubicBezTo>
                  <a:cubicBezTo>
                    <a:pt x="309" y="345"/>
                    <a:pt x="309" y="345"/>
                    <a:pt x="309" y="345"/>
                  </a:cubicBezTo>
                  <a:cubicBezTo>
                    <a:pt x="358" y="345"/>
                    <a:pt x="358" y="345"/>
                    <a:pt x="358" y="345"/>
                  </a:cubicBezTo>
                  <a:lnTo>
                    <a:pt x="358" y="394"/>
                  </a:lnTo>
                  <a:close/>
                  <a:moveTo>
                    <a:pt x="584" y="82"/>
                  </a:moveTo>
                  <a:cubicBezTo>
                    <a:pt x="520" y="29"/>
                    <a:pt x="434" y="0"/>
                    <a:pt x="343" y="0"/>
                  </a:cubicBezTo>
                  <a:cubicBezTo>
                    <a:pt x="252" y="0"/>
                    <a:pt x="166" y="29"/>
                    <a:pt x="101" y="82"/>
                  </a:cubicBezTo>
                  <a:cubicBezTo>
                    <a:pt x="36" y="136"/>
                    <a:pt x="0" y="207"/>
                    <a:pt x="0" y="283"/>
                  </a:cubicBezTo>
                  <a:cubicBezTo>
                    <a:pt x="0" y="359"/>
                    <a:pt x="36" y="430"/>
                    <a:pt x="101" y="484"/>
                  </a:cubicBezTo>
                  <a:cubicBezTo>
                    <a:pt x="166" y="536"/>
                    <a:pt x="252" y="565"/>
                    <a:pt x="343" y="565"/>
                  </a:cubicBezTo>
                  <a:cubicBezTo>
                    <a:pt x="366" y="565"/>
                    <a:pt x="389" y="564"/>
                    <a:pt x="411" y="560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500" y="656"/>
                    <a:pt x="504" y="657"/>
                    <a:pt x="507" y="657"/>
                  </a:cubicBezTo>
                  <a:cubicBezTo>
                    <a:pt x="509" y="657"/>
                    <a:pt x="511" y="657"/>
                    <a:pt x="512" y="657"/>
                  </a:cubicBezTo>
                  <a:cubicBezTo>
                    <a:pt x="518" y="654"/>
                    <a:pt x="521" y="649"/>
                    <a:pt x="521" y="644"/>
                  </a:cubicBezTo>
                  <a:cubicBezTo>
                    <a:pt x="521" y="524"/>
                    <a:pt x="521" y="524"/>
                    <a:pt x="521" y="524"/>
                  </a:cubicBezTo>
                  <a:cubicBezTo>
                    <a:pt x="544" y="513"/>
                    <a:pt x="565" y="499"/>
                    <a:pt x="584" y="484"/>
                  </a:cubicBezTo>
                  <a:cubicBezTo>
                    <a:pt x="649" y="430"/>
                    <a:pt x="685" y="359"/>
                    <a:pt x="685" y="283"/>
                  </a:cubicBezTo>
                  <a:cubicBezTo>
                    <a:pt x="685" y="207"/>
                    <a:pt x="649" y="136"/>
                    <a:pt x="584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745" y="1590"/>
              <a:ext cx="1603" cy="1560"/>
            </a:xfrm>
            <a:custGeom>
              <a:avLst/>
              <a:gdLst>
                <a:gd name="T0" fmla="*/ 499 w 677"/>
                <a:gd name="T1" fmla="*/ 316 h 658"/>
                <a:gd name="T2" fmla="*/ 457 w 677"/>
                <a:gd name="T3" fmla="*/ 275 h 658"/>
                <a:gd name="T4" fmla="*/ 499 w 677"/>
                <a:gd name="T5" fmla="*/ 234 h 658"/>
                <a:gd name="T6" fmla="*/ 540 w 677"/>
                <a:gd name="T7" fmla="*/ 275 h 658"/>
                <a:gd name="T8" fmla="*/ 499 w 677"/>
                <a:gd name="T9" fmla="*/ 316 h 658"/>
                <a:gd name="T10" fmla="*/ 335 w 677"/>
                <a:gd name="T11" fmla="*/ 316 h 658"/>
                <a:gd name="T12" fmla="*/ 293 w 677"/>
                <a:gd name="T13" fmla="*/ 275 h 658"/>
                <a:gd name="T14" fmla="*/ 335 w 677"/>
                <a:gd name="T15" fmla="*/ 234 h 658"/>
                <a:gd name="T16" fmla="*/ 376 w 677"/>
                <a:gd name="T17" fmla="*/ 275 h 658"/>
                <a:gd name="T18" fmla="*/ 335 w 677"/>
                <a:gd name="T19" fmla="*/ 316 h 658"/>
                <a:gd name="T20" fmla="*/ 170 w 677"/>
                <a:gd name="T21" fmla="*/ 316 h 658"/>
                <a:gd name="T22" fmla="*/ 129 w 677"/>
                <a:gd name="T23" fmla="*/ 275 h 658"/>
                <a:gd name="T24" fmla="*/ 170 w 677"/>
                <a:gd name="T25" fmla="*/ 234 h 658"/>
                <a:gd name="T26" fmla="*/ 211 w 677"/>
                <a:gd name="T27" fmla="*/ 275 h 658"/>
                <a:gd name="T28" fmla="*/ 170 w 677"/>
                <a:gd name="T29" fmla="*/ 316 h 658"/>
                <a:gd name="T30" fmla="*/ 575 w 677"/>
                <a:gd name="T31" fmla="*/ 82 h 658"/>
                <a:gd name="T32" fmla="*/ 334 w 677"/>
                <a:gd name="T33" fmla="*/ 0 h 658"/>
                <a:gd name="T34" fmla="*/ 126 w 677"/>
                <a:gd name="T35" fmla="*/ 59 h 658"/>
                <a:gd name="T36" fmla="*/ 129 w 677"/>
                <a:gd name="T37" fmla="*/ 104 h 658"/>
                <a:gd name="T38" fmla="*/ 14 w 677"/>
                <a:gd name="T39" fmla="*/ 335 h 658"/>
                <a:gd name="T40" fmla="*/ 0 w 677"/>
                <a:gd name="T41" fmla="*/ 345 h 658"/>
                <a:gd name="T42" fmla="*/ 93 w 677"/>
                <a:gd name="T43" fmla="*/ 484 h 658"/>
                <a:gd name="T44" fmla="*/ 156 w 677"/>
                <a:gd name="T45" fmla="*/ 524 h 658"/>
                <a:gd name="T46" fmla="*/ 156 w 677"/>
                <a:gd name="T47" fmla="*/ 644 h 658"/>
                <a:gd name="T48" fmla="*/ 164 w 677"/>
                <a:gd name="T49" fmla="*/ 657 h 658"/>
                <a:gd name="T50" fmla="*/ 169 w 677"/>
                <a:gd name="T51" fmla="*/ 658 h 658"/>
                <a:gd name="T52" fmla="*/ 180 w 677"/>
                <a:gd name="T53" fmla="*/ 653 h 658"/>
                <a:gd name="T54" fmla="*/ 266 w 677"/>
                <a:gd name="T55" fmla="*/ 560 h 658"/>
                <a:gd name="T56" fmla="*/ 334 w 677"/>
                <a:gd name="T57" fmla="*/ 565 h 658"/>
                <a:gd name="T58" fmla="*/ 575 w 677"/>
                <a:gd name="T59" fmla="*/ 484 h 658"/>
                <a:gd name="T60" fmla="*/ 677 w 677"/>
                <a:gd name="T61" fmla="*/ 283 h 658"/>
                <a:gd name="T62" fmla="*/ 575 w 677"/>
                <a:gd name="T63" fmla="*/ 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7" h="658">
                  <a:moveTo>
                    <a:pt x="499" y="316"/>
                  </a:moveTo>
                  <a:cubicBezTo>
                    <a:pt x="476" y="316"/>
                    <a:pt x="457" y="298"/>
                    <a:pt x="457" y="275"/>
                  </a:cubicBezTo>
                  <a:cubicBezTo>
                    <a:pt x="457" y="252"/>
                    <a:pt x="476" y="234"/>
                    <a:pt x="499" y="234"/>
                  </a:cubicBezTo>
                  <a:cubicBezTo>
                    <a:pt x="521" y="234"/>
                    <a:pt x="540" y="252"/>
                    <a:pt x="540" y="275"/>
                  </a:cubicBezTo>
                  <a:cubicBezTo>
                    <a:pt x="540" y="298"/>
                    <a:pt x="521" y="316"/>
                    <a:pt x="499" y="316"/>
                  </a:cubicBezTo>
                  <a:moveTo>
                    <a:pt x="335" y="316"/>
                  </a:moveTo>
                  <a:cubicBezTo>
                    <a:pt x="312" y="316"/>
                    <a:pt x="293" y="298"/>
                    <a:pt x="293" y="275"/>
                  </a:cubicBezTo>
                  <a:cubicBezTo>
                    <a:pt x="293" y="252"/>
                    <a:pt x="312" y="234"/>
                    <a:pt x="335" y="234"/>
                  </a:cubicBezTo>
                  <a:cubicBezTo>
                    <a:pt x="357" y="234"/>
                    <a:pt x="376" y="252"/>
                    <a:pt x="376" y="275"/>
                  </a:cubicBezTo>
                  <a:cubicBezTo>
                    <a:pt x="376" y="298"/>
                    <a:pt x="357" y="316"/>
                    <a:pt x="335" y="316"/>
                  </a:cubicBezTo>
                  <a:moveTo>
                    <a:pt x="170" y="316"/>
                  </a:moveTo>
                  <a:cubicBezTo>
                    <a:pt x="147" y="316"/>
                    <a:pt x="129" y="298"/>
                    <a:pt x="129" y="275"/>
                  </a:cubicBezTo>
                  <a:cubicBezTo>
                    <a:pt x="129" y="252"/>
                    <a:pt x="147" y="234"/>
                    <a:pt x="170" y="234"/>
                  </a:cubicBezTo>
                  <a:cubicBezTo>
                    <a:pt x="192" y="234"/>
                    <a:pt x="211" y="252"/>
                    <a:pt x="211" y="275"/>
                  </a:cubicBezTo>
                  <a:cubicBezTo>
                    <a:pt x="211" y="298"/>
                    <a:pt x="192" y="316"/>
                    <a:pt x="170" y="316"/>
                  </a:cubicBezTo>
                  <a:moveTo>
                    <a:pt x="575" y="82"/>
                  </a:moveTo>
                  <a:cubicBezTo>
                    <a:pt x="511" y="29"/>
                    <a:pt x="425" y="0"/>
                    <a:pt x="334" y="0"/>
                  </a:cubicBezTo>
                  <a:cubicBezTo>
                    <a:pt x="258" y="0"/>
                    <a:pt x="185" y="21"/>
                    <a:pt x="126" y="59"/>
                  </a:cubicBezTo>
                  <a:cubicBezTo>
                    <a:pt x="128" y="73"/>
                    <a:pt x="129" y="89"/>
                    <a:pt x="129" y="104"/>
                  </a:cubicBezTo>
                  <a:cubicBezTo>
                    <a:pt x="129" y="192"/>
                    <a:pt x="88" y="274"/>
                    <a:pt x="14" y="335"/>
                  </a:cubicBezTo>
                  <a:cubicBezTo>
                    <a:pt x="9" y="338"/>
                    <a:pt x="5" y="342"/>
                    <a:pt x="0" y="345"/>
                  </a:cubicBezTo>
                  <a:cubicBezTo>
                    <a:pt x="14" y="397"/>
                    <a:pt x="46" y="445"/>
                    <a:pt x="93" y="484"/>
                  </a:cubicBezTo>
                  <a:cubicBezTo>
                    <a:pt x="112" y="499"/>
                    <a:pt x="133" y="513"/>
                    <a:pt x="156" y="524"/>
                  </a:cubicBezTo>
                  <a:cubicBezTo>
                    <a:pt x="156" y="644"/>
                    <a:pt x="156" y="644"/>
                    <a:pt x="156" y="644"/>
                  </a:cubicBezTo>
                  <a:cubicBezTo>
                    <a:pt x="156" y="649"/>
                    <a:pt x="159" y="655"/>
                    <a:pt x="164" y="657"/>
                  </a:cubicBezTo>
                  <a:cubicBezTo>
                    <a:pt x="166" y="657"/>
                    <a:pt x="168" y="658"/>
                    <a:pt x="169" y="658"/>
                  </a:cubicBezTo>
                  <a:cubicBezTo>
                    <a:pt x="173" y="658"/>
                    <a:pt x="177" y="656"/>
                    <a:pt x="180" y="653"/>
                  </a:cubicBezTo>
                  <a:cubicBezTo>
                    <a:pt x="266" y="560"/>
                    <a:pt x="266" y="560"/>
                    <a:pt x="266" y="560"/>
                  </a:cubicBezTo>
                  <a:cubicBezTo>
                    <a:pt x="288" y="564"/>
                    <a:pt x="311" y="565"/>
                    <a:pt x="334" y="565"/>
                  </a:cubicBezTo>
                  <a:cubicBezTo>
                    <a:pt x="425" y="565"/>
                    <a:pt x="511" y="536"/>
                    <a:pt x="575" y="484"/>
                  </a:cubicBezTo>
                  <a:cubicBezTo>
                    <a:pt x="641" y="430"/>
                    <a:pt x="677" y="359"/>
                    <a:pt x="677" y="283"/>
                  </a:cubicBezTo>
                  <a:cubicBezTo>
                    <a:pt x="677" y="207"/>
                    <a:pt x="641" y="136"/>
                    <a:pt x="575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Rectangle 5"/>
          <p:cNvSpPr/>
          <p:nvPr userDrawn="1"/>
        </p:nvSpPr>
        <p:spPr bwMode="white">
          <a:xfrm>
            <a:off x="0" y="6316664"/>
            <a:ext cx="12192000" cy="54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2485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 flipH="1">
            <a:off x="0" y="1800000"/>
            <a:ext cx="12192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20000" y="2237464"/>
            <a:ext cx="10752000" cy="83099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685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1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0000"/>
            <a:ext cx="12192000" cy="50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Click icon to add picture</a:t>
            </a:r>
          </a:p>
          <a:p>
            <a:endParaRPr lang="en-GB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 bwMode="ltGray">
          <a:xfrm flipH="1">
            <a:off x="540000" y="2070000"/>
            <a:ext cx="11086850" cy="1620000"/>
          </a:xfrm>
          <a:prstGeom prst="snip1Rect">
            <a:avLst>
              <a:gd name="adj" fmla="val 17843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40000" y="2070000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998" y="2330912"/>
            <a:ext cx="9946800" cy="4985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8" y="2825008"/>
            <a:ext cx="9946800" cy="6647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685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4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56001"/>
            <a:ext cx="11087100" cy="3867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8961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2358900"/>
            <a:ext cx="11087099" cy="3159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100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en-GB" dirty="0"/>
              <a:t>Add subtitle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5754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56001"/>
            <a:ext cx="5418137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1656001"/>
            <a:ext cx="5418136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42998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540259"/>
            <a:ext cx="5418138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872658"/>
            <a:ext cx="5418138" cy="36454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4" y="1541363"/>
            <a:ext cx="5418135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1872658"/>
            <a:ext cx="5418136" cy="3645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277585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2273864"/>
            <a:ext cx="5418138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614742"/>
            <a:ext cx="5418138" cy="2903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3" y="2282343"/>
            <a:ext cx="5418137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2614742"/>
            <a:ext cx="5418135" cy="29034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098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en-GB" dirty="0"/>
              <a:t>Add subtitle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26097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asic Text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3142801"/>
            <a:ext cx="5418138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475200"/>
            <a:ext cx="5418138" cy="20429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5" y="3142801"/>
            <a:ext cx="5418134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475200"/>
            <a:ext cx="5418136" cy="20429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09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en-GB" dirty="0"/>
              <a:t>Add subtitle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39751" y="2358000"/>
            <a:ext cx="11087098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4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7249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950400"/>
            <a:ext cx="11087100" cy="498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656001"/>
            <a:ext cx="11087100" cy="466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99427" y="6408001"/>
            <a:ext cx="31788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548A52B9-D91E-41DB-9BEE-856ED9C57045}" type="datetimeFigureOut">
              <a:rPr lang="en-GB" smtClean="0"/>
              <a:pPr/>
              <a:t>04/07/2016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588" y="6408001"/>
            <a:ext cx="3527425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650" y="6408001"/>
            <a:ext cx="2412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CACA2-8807-444A-80EF-366DD6953B5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sCopyright"/>
          <p:cNvSpPr txBox="1"/>
          <p:nvPr userDrawn="1"/>
        </p:nvSpPr>
        <p:spPr>
          <a:xfrm>
            <a:off x="539751" y="6407975"/>
            <a:ext cx="352742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900" dirty="0">
                <a:solidFill>
                  <a:schemeClr val="accent3"/>
                </a:solidFill>
              </a:rPr>
              <a:t>© Copyright ARCADIS 2015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052850" y="396000"/>
            <a:ext cx="2574000" cy="2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4" r:id="rId4"/>
    <p:sldLayoutId id="2147483652" r:id="rId5"/>
    <p:sldLayoutId id="2147483653" r:id="rId6"/>
    <p:sldLayoutId id="2147483665" r:id="rId7"/>
    <p:sldLayoutId id="2147483671" r:id="rId8"/>
    <p:sldLayoutId id="2147483654" r:id="rId9"/>
    <p:sldLayoutId id="2147483655" r:id="rId10"/>
    <p:sldLayoutId id="2147483656" r:id="rId11"/>
    <p:sldLayoutId id="2147483668" r:id="rId12"/>
    <p:sldLayoutId id="2147483666" r:id="rId13"/>
    <p:sldLayoutId id="2147483667" r:id="rId14"/>
    <p:sldLayoutId id="2147483651" r:id="rId15"/>
    <p:sldLayoutId id="2147483663" r:id="rId16"/>
    <p:sldLayoutId id="2147483670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1371" userDrawn="1">
          <p15:clr>
            <a:srgbClr val="F26B43"/>
          </p15:clr>
        </p15:guide>
        <p15:guide id="3" pos="1530" userDrawn="1">
          <p15:clr>
            <a:srgbClr val="F26B43"/>
          </p15:clr>
        </p15:guide>
        <p15:guide id="4" pos="2562" userDrawn="1">
          <p15:clr>
            <a:srgbClr val="F26B43"/>
          </p15:clr>
        </p15:guide>
        <p15:guide id="5" pos="2721" userDrawn="1">
          <p15:clr>
            <a:srgbClr val="F26B43"/>
          </p15:clr>
        </p15:guide>
        <p15:guide id="6" pos="3753" userDrawn="1">
          <p15:clr>
            <a:srgbClr val="F26B43"/>
          </p15:clr>
        </p15:guide>
        <p15:guide id="7" pos="3911" userDrawn="1">
          <p15:clr>
            <a:srgbClr val="F26B43"/>
          </p15:clr>
        </p15:guide>
        <p15:guide id="8" pos="4943" userDrawn="1">
          <p15:clr>
            <a:srgbClr val="F26B43"/>
          </p15:clr>
        </p15:guide>
        <p15:guide id="9" pos="5102" userDrawn="1">
          <p15:clr>
            <a:srgbClr val="F26B43"/>
          </p15:clr>
        </p15:guide>
        <p15:guide id="10" pos="6134" userDrawn="1">
          <p15:clr>
            <a:srgbClr val="F26B43"/>
          </p15:clr>
        </p15:guide>
        <p15:guide id="11" pos="6292" userDrawn="1">
          <p15:clr>
            <a:srgbClr val="F26B43"/>
          </p15:clr>
        </p15:guide>
        <p15:guide id="12" pos="7324" userDrawn="1">
          <p15:clr>
            <a:srgbClr val="F26B43"/>
          </p15:clr>
        </p15:guide>
        <p15:guide id="13" orient="horz" pos="634" userDrawn="1">
          <p15:clr>
            <a:srgbClr val="F26B43"/>
          </p15:clr>
        </p15:guide>
        <p15:guide id="14" orient="horz" pos="1644" userDrawn="1">
          <p15:clr>
            <a:srgbClr val="F26B43"/>
          </p15:clr>
        </p15:guide>
        <p15:guide id="15" orient="horz" pos="1802" userDrawn="1">
          <p15:clr>
            <a:srgbClr val="F26B43"/>
          </p15:clr>
        </p15:guide>
        <p15:guide id="16" orient="horz" pos="2811" userDrawn="1">
          <p15:clr>
            <a:srgbClr val="F26B43"/>
          </p15:clr>
        </p15:guide>
        <p15:guide id="17" orient="horz" pos="2970" userDrawn="1">
          <p15:clr>
            <a:srgbClr val="F26B43"/>
          </p15:clr>
        </p15:guide>
        <p15:guide id="18" orient="horz" pos="3476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icroest@semmtech.nl" TargetMode="External"/><Relationship Id="rId4" Type="http://schemas.openxmlformats.org/officeDocument/2006/relationships/hyperlink" Target="mailto:sanderstolk@semmtech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11" y="2277398"/>
            <a:ext cx="12245564" cy="526298"/>
          </a:xfrm>
        </p:spPr>
        <p:txBody>
          <a:bodyPr/>
          <a:lstStyle/>
          <a:p>
            <a:r>
              <a:rPr lang="en-GB" dirty="0" smtClean="0"/>
              <a:t>Exchange </a:t>
            </a:r>
            <a:r>
              <a:rPr lang="en-GB" dirty="0"/>
              <a:t>and </a:t>
            </a:r>
            <a:r>
              <a:rPr lang="en-GB" dirty="0" smtClean="0"/>
              <a:t>integration of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road assets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11" y="3537959"/>
            <a:ext cx="10200633" cy="720197"/>
          </a:xfrm>
        </p:spPr>
        <p:txBody>
          <a:bodyPr/>
          <a:lstStyle/>
          <a:p>
            <a:r>
              <a:rPr lang="en-GB" dirty="0" smtClean="0"/>
              <a:t>A Semantic Web Solution to Interoperability in the V-Con Project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9411" y="4590303"/>
            <a:ext cx="1472269" cy="804231"/>
          </a:xfrm>
        </p:spPr>
        <p:txBody>
          <a:bodyPr/>
          <a:lstStyle/>
          <a:p>
            <a:r>
              <a:rPr lang="en-GB" sz="2000" dirty="0" smtClean="0"/>
              <a:t>LDAC 2016</a:t>
            </a:r>
          </a:p>
          <a:p>
            <a:r>
              <a:rPr lang="en-GB" sz="2000" dirty="0" smtClean="0"/>
              <a:t>Madrid</a:t>
            </a:r>
            <a:endParaRPr lang="en-GB" sz="2000" dirty="0"/>
          </a:p>
        </p:txBody>
      </p:sp>
      <p:pic>
        <p:nvPicPr>
          <p:cNvPr id="1026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4"/>
          <p:cNvSpPr txBox="1">
            <a:spLocks/>
          </p:cNvSpPr>
          <p:nvPr/>
        </p:nvSpPr>
        <p:spPr>
          <a:xfrm>
            <a:off x="8895285" y="4590303"/>
            <a:ext cx="1844759" cy="804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 smtClean="0"/>
              <a:t>Sander </a:t>
            </a:r>
            <a:r>
              <a:rPr lang="en-GB" sz="2000" dirty="0" err="1" smtClean="0"/>
              <a:t>Stolk</a:t>
            </a:r>
            <a:endParaRPr lang="en-GB" sz="2000" dirty="0"/>
          </a:p>
          <a:p>
            <a:pPr algn="r"/>
            <a:r>
              <a:rPr lang="en-GB" sz="2000" dirty="0" smtClean="0"/>
              <a:t>&amp; </a:t>
            </a:r>
            <a:r>
              <a:rPr lang="en-GB" sz="2000" dirty="0" err="1" smtClean="0"/>
              <a:t>Nic</a:t>
            </a:r>
            <a:r>
              <a:rPr lang="en-GB" sz="2000" dirty="0" smtClean="0"/>
              <a:t> </a:t>
            </a:r>
            <a:r>
              <a:rPr lang="en-GB" sz="2000" dirty="0" err="1" smtClean="0"/>
              <a:t>Roest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8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04212" y="2873974"/>
            <a:ext cx="5021342" cy="30123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Exchange</a:t>
            </a:r>
            <a:r>
              <a:rPr lang="en-GB" sz="2000" dirty="0"/>
              <a:t> and </a:t>
            </a:r>
            <a:r>
              <a:rPr lang="en-GB" sz="2000" b="1" dirty="0"/>
              <a:t>share</a:t>
            </a:r>
            <a:r>
              <a:rPr lang="en-GB" sz="2000" dirty="0"/>
              <a:t> asset information</a:t>
            </a:r>
          </a:p>
          <a:p>
            <a:pPr marL="555750" lvl="1" indent="-285750"/>
            <a:r>
              <a:rPr lang="en-GB" sz="1800" dirty="0"/>
              <a:t>Between different applications</a:t>
            </a:r>
          </a:p>
          <a:p>
            <a:pPr marL="555750" lvl="1" indent="-285750"/>
            <a:r>
              <a:rPr lang="en-GB" sz="1800" dirty="0"/>
              <a:t>Between different formats and ontologies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Solve interoperability issues </a:t>
            </a:r>
            <a:br>
              <a:rPr lang="en-GB" sz="2000" dirty="0"/>
            </a:br>
            <a:r>
              <a:rPr lang="en-GB" sz="2000" dirty="0"/>
              <a:t>with Linked Data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V-Con objective</a:t>
            </a:r>
            <a:endParaRPr lang="en-GB" dirty="0"/>
          </a:p>
        </p:txBody>
      </p:sp>
      <p:grpSp>
        <p:nvGrpSpPr>
          <p:cNvPr id="13" name="Groep 12"/>
          <p:cNvGrpSpPr/>
          <p:nvPr/>
        </p:nvGrpSpPr>
        <p:grpSpPr>
          <a:xfrm>
            <a:off x="662411" y="2678407"/>
            <a:ext cx="5420889" cy="2421060"/>
            <a:chOff x="872335" y="2048214"/>
            <a:chExt cx="6445348" cy="2878601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89" y="2136846"/>
              <a:ext cx="2367989" cy="1903863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3419731" y="2574240"/>
              <a:ext cx="1229774" cy="9880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/>
                <a:t>Linked </a:t>
              </a:r>
            </a:p>
            <a:p>
              <a:pPr algn="ctr"/>
              <a:r>
                <a:rPr lang="en-GB" dirty="0"/>
                <a:t>Data </a:t>
              </a:r>
            </a:p>
            <a:p>
              <a:pPr algn="ctr"/>
              <a:r>
                <a:rPr lang="en-GB" dirty="0"/>
                <a:t>Platform</a:t>
              </a:r>
            </a:p>
          </p:txBody>
        </p:sp>
        <p:sp>
          <p:nvSpPr>
            <p:cNvPr id="8" name="Afgeronde rechthoek 7"/>
            <p:cNvSpPr/>
            <p:nvPr/>
          </p:nvSpPr>
          <p:spPr>
            <a:xfrm>
              <a:off x="5285575" y="2069724"/>
              <a:ext cx="1392702" cy="4220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CAD</a:t>
              </a:r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1084311" y="2048214"/>
              <a:ext cx="1392702" cy="4220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</a:t>
              </a: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872335" y="3701249"/>
              <a:ext cx="1392702" cy="4220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AM</a:t>
              </a: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5924981" y="3701249"/>
              <a:ext cx="1392702" cy="4220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BIM</a:t>
              </a: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3237614" y="4504784"/>
              <a:ext cx="1392702" cy="4220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GIS</a:t>
              </a:r>
            </a:p>
          </p:txBody>
        </p:sp>
      </p:grpSp>
      <p:cxnSp>
        <p:nvCxnSpPr>
          <p:cNvPr id="15" name="Rechte verbindingslijn 14"/>
          <p:cNvCxnSpPr/>
          <p:nvPr/>
        </p:nvCxnSpPr>
        <p:spPr>
          <a:xfrm>
            <a:off x="6629400" y="2752951"/>
            <a:ext cx="0" cy="246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4"/>
          <a:srcRect r="57582" b="-19406"/>
          <a:stretch/>
        </p:blipFill>
        <p:spPr>
          <a:xfrm rot="19965189" flipV="1">
            <a:off x="1841321" y="4086115"/>
            <a:ext cx="691425" cy="24596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4"/>
          <a:srcRect r="76988" b="-15511"/>
          <a:stretch/>
        </p:blipFill>
        <p:spPr>
          <a:xfrm rot="16200000" flipH="1">
            <a:off x="3049854" y="4422787"/>
            <a:ext cx="375109" cy="23794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4"/>
          <a:srcRect l="52748" t="-39666" b="-1"/>
          <a:stretch/>
        </p:blipFill>
        <p:spPr>
          <a:xfrm rot="1131434" flipV="1">
            <a:off x="4074934" y="4128974"/>
            <a:ext cx="770214" cy="28770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/>
          <a:srcRect l="82871" t="-34336"/>
          <a:stretch/>
        </p:blipFill>
        <p:spPr>
          <a:xfrm rot="21120250" flipV="1">
            <a:off x="4023510" y="2864798"/>
            <a:ext cx="279209" cy="27672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4"/>
          <a:srcRect t="1" r="70371" b="1867"/>
          <a:stretch/>
        </p:blipFill>
        <p:spPr>
          <a:xfrm rot="802708" flipV="1">
            <a:off x="2045078" y="2856737"/>
            <a:ext cx="482964" cy="202143"/>
          </a:xfrm>
          <a:prstGeom prst="rect">
            <a:avLst/>
          </a:prstGeom>
        </p:spPr>
      </p:pic>
      <p:pic>
        <p:nvPicPr>
          <p:cNvPr id="21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39750" y="5614663"/>
            <a:ext cx="11087099" cy="702000"/>
          </a:xfrm>
        </p:spPr>
        <p:txBody>
          <a:bodyPr/>
          <a:lstStyle/>
          <a:p>
            <a:r>
              <a:rPr lang="en-GB" dirty="0" smtClean="0"/>
              <a:t>These are universal interoperability challenges!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V-Con challenges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539750" y="1656001"/>
            <a:ext cx="11087100" cy="386732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To exchange and integrate road asset information….</a:t>
            </a:r>
          </a:p>
          <a:p>
            <a:pPr lvl="0">
              <a:buNone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33"/>
                </a:solidFill>
              </a:rPr>
              <a:t>Challenge 1 </a:t>
            </a:r>
            <a:r>
              <a:rPr lang="en-US" sz="2400" dirty="0" smtClean="0">
                <a:solidFill>
                  <a:srgbClr val="333333"/>
                </a:solidFill>
              </a:rPr>
              <a:t>– differences in formats / structures</a:t>
            </a:r>
            <a:endParaRPr lang="en-US" sz="24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33"/>
                </a:solidFill>
              </a:rPr>
              <a:t>Challenge 2 </a:t>
            </a:r>
            <a:r>
              <a:rPr lang="en-US" sz="2400" dirty="0">
                <a:solidFill>
                  <a:srgbClr val="333333"/>
                </a:solidFill>
              </a:rPr>
              <a:t>– </a:t>
            </a:r>
            <a:r>
              <a:rPr lang="en-US" sz="2400" dirty="0" smtClean="0">
                <a:solidFill>
                  <a:srgbClr val="333333"/>
                </a:solidFill>
              </a:rPr>
              <a:t>differences in vocabulary</a:t>
            </a:r>
            <a:endParaRPr lang="en-US" sz="24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33"/>
                </a:solidFill>
              </a:rPr>
              <a:t>Challenge 3</a:t>
            </a:r>
            <a:r>
              <a:rPr lang="en-US" sz="2400" dirty="0">
                <a:solidFill>
                  <a:srgbClr val="333333"/>
                </a:solidFill>
              </a:rPr>
              <a:t> – </a:t>
            </a:r>
            <a:r>
              <a:rPr lang="en-US" sz="2400" dirty="0" smtClean="0">
                <a:solidFill>
                  <a:srgbClr val="333333"/>
                </a:solidFill>
              </a:rPr>
              <a:t>differences in entity identification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3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539750" y="1656001"/>
            <a:ext cx="5418138" cy="386732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Interoperability through Semantic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Service-based architecture</a:t>
            </a:r>
            <a:endParaRPr lang="en-GB" dirty="0"/>
          </a:p>
          <a:p>
            <a:pPr marL="555750" lvl="1" indent="-285750"/>
            <a:r>
              <a:rPr lang="en-GB" dirty="0"/>
              <a:t>Modular</a:t>
            </a:r>
          </a:p>
          <a:p>
            <a:pPr marL="555750" lvl="1" indent="-285750"/>
            <a:r>
              <a:rPr lang="en-GB" dirty="0"/>
              <a:t>Facilitates external applications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Excels in interoperability – scalable, maintainable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approach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6094976" y="2374492"/>
            <a:ext cx="5" cy="173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inhoud 1"/>
          <p:cNvSpPr txBox="1">
            <a:spLocks/>
          </p:cNvSpPr>
          <p:nvPr/>
        </p:nvSpPr>
        <p:spPr>
          <a:xfrm>
            <a:off x="7019208" y="1646171"/>
            <a:ext cx="5418138" cy="38673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Logic captured in control models</a:t>
            </a:r>
          </a:p>
          <a:p>
            <a:pPr marL="555750" lvl="1" indent="-285750"/>
            <a:r>
              <a:rPr lang="en-GB" dirty="0"/>
              <a:t>Not hard-coded</a:t>
            </a:r>
          </a:p>
          <a:p>
            <a:pPr marL="555750" lvl="1" indent="-285750"/>
            <a:r>
              <a:rPr lang="en-GB" dirty="0"/>
              <a:t>Coherent and shareable</a:t>
            </a:r>
          </a:p>
          <a:p>
            <a:pPr marL="555750" lvl="1" indent="-285750"/>
            <a:r>
              <a:rPr lang="en-GB" dirty="0"/>
              <a:t>Optimal use of Semantic Web</a:t>
            </a:r>
          </a:p>
        </p:txBody>
      </p:sp>
    </p:spTree>
    <p:extLst>
      <p:ext uri="{BB962C8B-B14F-4D97-AF65-F5344CB8AC3E}">
        <p14:creationId xmlns:p14="http://schemas.microsoft.com/office/powerpoint/2010/main" val="19873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597" y="2334280"/>
            <a:ext cx="11087100" cy="498598"/>
          </a:xfrm>
        </p:spPr>
        <p:txBody>
          <a:bodyPr/>
          <a:lstStyle/>
          <a:p>
            <a:pPr algn="ctr"/>
            <a:r>
              <a:rPr lang="en-GB" sz="7200" dirty="0"/>
              <a:t>Questions</a:t>
            </a:r>
          </a:p>
        </p:txBody>
      </p:sp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647966" y="4931668"/>
            <a:ext cx="600771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smtClean="0"/>
              <a:t>Semmtech B.V.</a:t>
            </a:r>
          </a:p>
          <a:p>
            <a:r>
              <a:rPr lang="en-US" dirty="0" smtClean="0">
                <a:latin typeface="+mj-lt"/>
                <a:cs typeface="Calibri"/>
              </a:rPr>
              <a:t>www.semmtech.com</a:t>
            </a:r>
            <a:endParaRPr lang="en-GB" dirty="0" smtClean="0">
              <a:latin typeface="+mj-lt"/>
              <a:cs typeface="Calibri"/>
            </a:endParaRPr>
          </a:p>
          <a:p>
            <a:endParaRPr lang="nl-NL" dirty="0" smtClean="0"/>
          </a:p>
          <a:p>
            <a:r>
              <a:rPr lang="nl-NL" dirty="0" smtClean="0"/>
              <a:t>Sander Stolk: </a:t>
            </a:r>
            <a:r>
              <a:rPr lang="nl-NL" dirty="0" smtClean="0">
                <a:hlinkClick r:id="rId4"/>
              </a:rPr>
              <a:t>sanderstolk@semmtech.nl</a:t>
            </a:r>
            <a:r>
              <a:rPr lang="nl-NL" dirty="0" smtClean="0"/>
              <a:t> </a:t>
            </a:r>
          </a:p>
          <a:p>
            <a:r>
              <a:rPr lang="nl-NL" dirty="0" smtClean="0"/>
              <a:t>Nic </a:t>
            </a:r>
            <a:r>
              <a:rPr lang="nl-NL" dirty="0"/>
              <a:t>Roest: </a:t>
            </a:r>
            <a:r>
              <a:rPr lang="nl-NL" dirty="0">
                <a:hlinkClick r:id="rId5"/>
              </a:rPr>
              <a:t>nicroest@semmtech.nl</a:t>
            </a:r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9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965898"/>
            <a:ext cx="11087100" cy="498598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jdelijke aanduiding voor inhoud 1"/>
          <p:cNvSpPr>
            <a:spLocks noGrp="1"/>
          </p:cNvSpPr>
          <p:nvPr>
            <p:ph idx="1"/>
          </p:nvPr>
        </p:nvSpPr>
        <p:spPr>
          <a:xfrm>
            <a:off x="539750" y="1656001"/>
            <a:ext cx="11087100" cy="3867326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Who are we?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V-Con project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Our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endParaRPr lang="en-US" sz="2000" i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Demonstration</a:t>
            </a:r>
            <a:endParaRPr lang="en-US" sz="2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Questions</a:t>
            </a:r>
            <a:endParaRPr lang="nl-NL" sz="2400" dirty="0"/>
          </a:p>
          <a:p>
            <a:endParaRPr lang="nl-NL" sz="1200" dirty="0"/>
          </a:p>
          <a:p>
            <a:endParaRPr lang="en-GB" dirty="0"/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39750" y="5614663"/>
            <a:ext cx="11087099" cy="702000"/>
          </a:xfrm>
        </p:spPr>
        <p:txBody>
          <a:bodyPr/>
          <a:lstStyle/>
          <a:p>
            <a:r>
              <a:rPr lang="en-GB" dirty="0"/>
              <a:t>V-con, The solution for data sharing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</p:spTree>
    <p:extLst>
      <p:ext uri="{BB962C8B-B14F-4D97-AF65-F5344CB8AC3E}">
        <p14:creationId xmlns:p14="http://schemas.microsoft.com/office/powerpoint/2010/main" val="34790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85" y="0"/>
            <a:ext cx="3131864" cy="12812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dirty="0">
                <a:solidFill>
                  <a:srgbClr val="00A4DE"/>
                </a:solidFill>
              </a:rPr>
              <a:t>Introducing Semmtech</a:t>
            </a:r>
            <a:endParaRPr lang="en-GB" dirty="0">
              <a:solidFill>
                <a:srgbClr val="529CBE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0" y="0"/>
            <a:ext cx="90488" cy="6858000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499932"/>
            <a:ext cx="12192000" cy="89862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Afbeelding 10" descr="SEMMTECH_Illustrations-Slideshow-01 on white.jpg"/>
          <p:cNvPicPr>
            <a:picLocks noChangeAspect="1"/>
          </p:cNvPicPr>
          <p:nvPr/>
        </p:nvPicPr>
        <p:blipFill rotWithShape="1">
          <a:blip r:embed="rId4" cstate="print"/>
          <a:srcRect t="3365" b="3368"/>
          <a:stretch/>
        </p:blipFill>
        <p:spPr>
          <a:xfrm>
            <a:off x="3103313" y="1808507"/>
            <a:ext cx="6885237" cy="4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85" y="0"/>
            <a:ext cx="3131864" cy="12812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8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39750" y="5614663"/>
            <a:ext cx="11087099" cy="702000"/>
          </a:xfrm>
        </p:spPr>
        <p:txBody>
          <a:bodyPr/>
          <a:lstStyle/>
          <a:p>
            <a:r>
              <a:rPr lang="en-GB" dirty="0"/>
              <a:t>Excel in Information modelling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dirty="0">
                <a:solidFill>
                  <a:srgbClr val="00A4DE"/>
                </a:solidFill>
              </a:rPr>
              <a:t>Introducing </a:t>
            </a:r>
            <a:r>
              <a:rPr lang="en-GB" dirty="0" smtClean="0">
                <a:solidFill>
                  <a:srgbClr val="00A4DE"/>
                </a:solidFill>
              </a:rPr>
              <a:t>Semmtech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3370" y="2018675"/>
            <a:ext cx="6757547" cy="3026311"/>
          </a:xfrm>
          <a:prstGeom prst="rect">
            <a:avLst/>
          </a:prstGeom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0" y="0"/>
            <a:ext cx="90488" cy="6858000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499932"/>
            <a:ext cx="12192000" cy="89862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85" y="0"/>
            <a:ext cx="3131864" cy="12812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8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39750" y="5614663"/>
            <a:ext cx="11087099" cy="702000"/>
          </a:xfrm>
        </p:spPr>
        <p:txBody>
          <a:bodyPr>
            <a:normAutofit/>
          </a:bodyPr>
          <a:lstStyle/>
          <a:p>
            <a:r>
              <a:rPr lang="en-GB" dirty="0"/>
              <a:t>Focus on use of Open IT standards for sharing data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4DE"/>
                </a:solidFill>
              </a:rPr>
              <a:t>Introducing Semmtech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567771"/>
            <a:ext cx="7120128" cy="3985932"/>
          </a:xfrm>
          <a:prstGeom prst="rect">
            <a:avLst/>
          </a:prstGeom>
        </p:spPr>
      </p:pic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0" y="0"/>
            <a:ext cx="90488" cy="6858000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499932"/>
            <a:ext cx="12192000" cy="89862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Solving interoperability issues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463" y="1596306"/>
            <a:ext cx="8780700" cy="3900105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6004009" y="2968249"/>
            <a:ext cx="1553837" cy="1249285"/>
            <a:chOff x="4690177" y="2312612"/>
            <a:chExt cx="2367989" cy="190386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177" y="2312612"/>
              <a:ext cx="2367989" cy="1903863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5222433" y="2827371"/>
              <a:ext cx="1372921" cy="11256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600" dirty="0"/>
                <a:t>BIM vs.</a:t>
              </a:r>
            </a:p>
            <a:p>
              <a:pPr algn="ctr"/>
              <a:r>
                <a:rPr lang="en-GB" sz="1600" dirty="0"/>
                <a:t>MBSE vs.</a:t>
              </a:r>
            </a:p>
            <a:p>
              <a:pPr algn="ctr"/>
              <a:r>
                <a:rPr lang="en-GB" sz="1600" dirty="0"/>
                <a:t>AIM</a:t>
              </a:r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39750" y="950400"/>
            <a:ext cx="11087100" cy="498598"/>
          </a:xfrm>
        </p:spPr>
        <p:txBody>
          <a:bodyPr/>
          <a:lstStyle/>
          <a:p>
            <a:r>
              <a:rPr lang="en-GB" dirty="0">
                <a:solidFill>
                  <a:srgbClr val="00A4DE"/>
                </a:solidFill>
              </a:rPr>
              <a:t>Introducing Semmtech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1499932"/>
            <a:ext cx="12192000" cy="89862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0"/>
            <a:ext cx="90488" cy="6858000"/>
          </a:xfrm>
          <a:prstGeom prst="rect">
            <a:avLst/>
          </a:prstGeom>
          <a:solidFill>
            <a:srgbClr val="009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938" y="2467282"/>
            <a:ext cx="11087100" cy="498598"/>
          </a:xfrm>
        </p:spPr>
        <p:txBody>
          <a:bodyPr/>
          <a:lstStyle/>
          <a:p>
            <a:pPr algn="ctr"/>
            <a:r>
              <a:rPr lang="en-GB" sz="7200" dirty="0" smtClean="0"/>
              <a:t>V-Con project</a:t>
            </a:r>
            <a:endParaRPr lang="en-GB" sz="7200" dirty="0"/>
          </a:p>
        </p:txBody>
      </p:sp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</p:spTree>
    <p:extLst>
      <p:ext uri="{BB962C8B-B14F-4D97-AF65-F5344CB8AC3E}">
        <p14:creationId xmlns:p14="http://schemas.microsoft.com/office/powerpoint/2010/main" val="39362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</a:pPr>
            <a:endParaRPr lang="en-GB" sz="2400" dirty="0" smtClean="0"/>
          </a:p>
          <a:p>
            <a:pPr lvl="1">
              <a:buClrTx/>
            </a:pPr>
            <a:r>
              <a:rPr lang="en-GB" sz="2400" dirty="0" smtClean="0"/>
              <a:t>Responsible for road networks</a:t>
            </a:r>
          </a:p>
          <a:p>
            <a:pPr lvl="1">
              <a:buClrTx/>
            </a:pPr>
            <a:endParaRPr lang="en-GB" sz="2400" dirty="0" smtClean="0"/>
          </a:p>
          <a:p>
            <a:pPr lvl="1">
              <a:buClrTx/>
            </a:pPr>
            <a:r>
              <a:rPr lang="en-GB" sz="2400" dirty="0" smtClean="0"/>
              <a:t>Adequate information on assets is vital</a:t>
            </a:r>
          </a:p>
          <a:p>
            <a:pPr lvl="2">
              <a:buClrTx/>
            </a:pPr>
            <a:r>
              <a:rPr lang="en-GB" sz="2200" dirty="0" smtClean="0"/>
              <a:t>For themselves</a:t>
            </a:r>
          </a:p>
          <a:p>
            <a:pPr lvl="2">
              <a:buClrTx/>
            </a:pPr>
            <a:r>
              <a:rPr lang="en-GB" sz="2200" dirty="0" smtClean="0"/>
              <a:t>For contractors</a:t>
            </a:r>
          </a:p>
          <a:p>
            <a:pPr lvl="2">
              <a:buClrTx/>
            </a:pPr>
            <a:endParaRPr lang="en-GB" sz="2400" dirty="0" smtClean="0"/>
          </a:p>
          <a:p>
            <a:pPr lvl="1">
              <a:buClrTx/>
            </a:pPr>
            <a:r>
              <a:rPr lang="en-GB" sz="2400" dirty="0" smtClean="0"/>
              <a:t>Modernize information management:</a:t>
            </a:r>
            <a:br>
              <a:rPr lang="en-GB" sz="2400" dirty="0" smtClean="0"/>
            </a:br>
            <a:r>
              <a:rPr lang="en-GB" sz="2400" dirty="0" smtClean="0"/>
              <a:t>	integrate and exchange using open standards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road authorities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2489"/>
          <a:stretch/>
        </p:blipFill>
        <p:spPr>
          <a:xfrm>
            <a:off x="7719868" y="2088263"/>
            <a:ext cx="3906982" cy="9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emmtech.com/en/wp-content/themes/semmtec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81" y="167779"/>
            <a:ext cx="1552985" cy="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Virtual Construction for Roads</a:t>
            </a:r>
          </a:p>
          <a:p>
            <a:pPr marL="0" lvl="1" indent="0">
              <a:buClrTx/>
              <a:buNone/>
            </a:pPr>
            <a:endParaRPr lang="en-GB" sz="2400" dirty="0" smtClean="0"/>
          </a:p>
          <a:p>
            <a:pPr lvl="1">
              <a:buClrTx/>
            </a:pPr>
            <a:r>
              <a:rPr lang="en-GB" sz="2400" dirty="0" smtClean="0"/>
              <a:t>European setting</a:t>
            </a:r>
          </a:p>
          <a:p>
            <a:pPr lvl="1">
              <a:buClrTx/>
            </a:pPr>
            <a:endParaRPr lang="en-GB" sz="2400" dirty="0" smtClean="0"/>
          </a:p>
          <a:p>
            <a:pPr lvl="1">
              <a:buClrTx/>
            </a:pPr>
            <a:r>
              <a:rPr lang="en-GB" sz="2400" dirty="0" smtClean="0"/>
              <a:t>Pre-Commercial Procurement process (PCP)</a:t>
            </a:r>
            <a:endParaRPr lang="en-GB" sz="2000" dirty="0" smtClean="0"/>
          </a:p>
          <a:p>
            <a:pPr lvl="1">
              <a:buClrTx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Issued by Dutch and Swedish national road authorities</a:t>
            </a:r>
          </a:p>
          <a:p>
            <a:pPr marL="555750" lvl="1" indent="-285750"/>
            <a:r>
              <a:rPr lang="en-GB" sz="2200" dirty="0" err="1"/>
              <a:t>Rijkswaterstaat</a:t>
            </a:r>
            <a:r>
              <a:rPr lang="en-GB" sz="2200" dirty="0"/>
              <a:t> (NL) and </a:t>
            </a:r>
            <a:r>
              <a:rPr lang="en-GB" sz="2200" dirty="0" err="1"/>
              <a:t>Trafikverket</a:t>
            </a:r>
            <a:r>
              <a:rPr lang="en-GB" sz="2200" dirty="0"/>
              <a:t> (SE</a:t>
            </a:r>
            <a:r>
              <a:rPr lang="en-GB" sz="2200" dirty="0" smtClean="0"/>
              <a:t>)</a:t>
            </a:r>
            <a:endParaRPr lang="en-GB" sz="2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V-Con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539750" y="6382870"/>
            <a:ext cx="44984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© Copyright </a:t>
            </a:r>
            <a:r>
              <a:rPr lang="en-GB" sz="12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Arcadis</a:t>
            </a: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-Semmtech 2016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906" y="1638287"/>
            <a:ext cx="2695575" cy="1000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126" y="2968974"/>
            <a:ext cx="1314450" cy="12096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451" y="1593200"/>
            <a:ext cx="14478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BSDOCUMENTINFO" val="&lt;?xml version=&quot;1.0&quot; encoding=&quot;utf-16&quot;?&gt;&#10;&lt;documentinfo version=&quot;1.0&quot; projectname=&quot;Arcadis&quot; projectid=&quot;56a9c715-87b0-40fa-ac77-5a8497ed70ef&quot; pagemasterid=&quot;00000000-0000-0000-0000-000000000000&quot; documentid=&quot;a730e745-3ea4-48b5-83e3-ae43937997cb&quot; profileid=&quot;00000000-0000-0000-0000-000000000000&quot; culture=&quot;en-GB&quot;&gt;&#10;  &lt;content&gt;&#10;    &lt;document sourcepath=&quot;\Presentation (16:9)&quot; sourceid=&quot;ef141f73-0700-4ed5-99c4-069cb312fe4c&quot;&gt;&#10;      &lt;variables&gt;&#10;        &lt;Title&gt;Risk mitigation V-Con&lt;/Title&gt;&#10;        &lt;Subtitle&gt;Short explanation&lt;/Subtitle&gt;&#10;        &lt;Date&gt;08/10/2015 00:00:00&lt;/Date&gt;&#10;        &lt;SenderData&gt;&#10;          &lt;SignerId&gt;0b17fc89-57fd-4f46-909c-f13ba88466d6&lt;/SignerId&gt;&#10;          &lt;OrganizationId&gt;0ec47909-e87d-418c-98d3-cc633c254ff1&lt;/OrganizationId&gt;&#10;        &lt;/SenderData&gt;&#10;      &lt;/variables&gt;&#10;    &lt;/document&gt;&#10;  &lt;/content&gt;&#10;&lt;/documentinfo&gt;"/>
  <p:tag name="EDBSPATH" val="\Presentation (16:9)"/>
</p:tagLst>
</file>

<file path=ppt/theme/theme1.xml><?xml version="1.0" encoding="utf-8"?>
<a:theme xmlns:a="http://schemas.openxmlformats.org/drawingml/2006/main" name="Arcadis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rcadis_Widescreen.potx" id="{D8D50268-8C7B-4872-A513-7999BCC42118}" vid="{7FD69B7A-4702-45B1-B16D-CE8CD68DA0C4}"/>
    </a:ext>
  </a:extLst>
</a:theme>
</file>

<file path=ppt/theme/theme2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6de0876ccf69290bcf5be173ad1ceb8b7a6623ec</Template>
  <TotalTime>0</TotalTime>
  <Words>559</Words>
  <Application>Microsoft Office PowerPoint</Application>
  <PresentationFormat>Breedbeeld</PresentationFormat>
  <Paragraphs>150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Arcadis</vt:lpstr>
      <vt:lpstr>Exchange and integration of road assets</vt:lpstr>
      <vt:lpstr>Outline</vt:lpstr>
      <vt:lpstr>Introducing Semmtech</vt:lpstr>
      <vt:lpstr>Introducing Semmtech</vt:lpstr>
      <vt:lpstr>Introducing Semmtech</vt:lpstr>
      <vt:lpstr>Introducing Semmtech</vt:lpstr>
      <vt:lpstr>V-Con project</vt:lpstr>
      <vt:lpstr>National road authorities</vt:lpstr>
      <vt:lpstr>V-Con</vt:lpstr>
      <vt:lpstr>V-Con objective</vt:lpstr>
      <vt:lpstr>V-Con challenges</vt:lpstr>
      <vt:lpstr>Our approach</vt:lpstr>
      <vt:lpstr>Questions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mitigation V-Con</dc:title>
  <dc:creator/>
  <cp:lastModifiedBy/>
  <cp:revision>1</cp:revision>
  <dcterms:created xsi:type="dcterms:W3CDTF">2015-10-07T08:18:38Z</dcterms:created>
  <dcterms:modified xsi:type="dcterms:W3CDTF">2016-07-04T14:08:30Z</dcterms:modified>
</cp:coreProperties>
</file>